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456" r:id="rId3"/>
    <p:sldId id="457" r:id="rId4"/>
    <p:sldId id="458" r:id="rId5"/>
    <p:sldId id="459" r:id="rId6"/>
    <p:sldId id="469" r:id="rId7"/>
    <p:sldId id="470" r:id="rId8"/>
    <p:sldId id="471" r:id="rId9"/>
    <p:sldId id="472" r:id="rId10"/>
    <p:sldId id="474" r:id="rId11"/>
    <p:sldId id="475" r:id="rId12"/>
    <p:sldId id="476" r:id="rId13"/>
    <p:sldId id="477" r:id="rId14"/>
    <p:sldId id="479" r:id="rId15"/>
    <p:sldId id="460" r:id="rId16"/>
    <p:sldId id="4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p:restoredTop sz="91679"/>
  </p:normalViewPr>
  <p:slideViewPr>
    <p:cSldViewPr snapToGrid="0" snapToObjects="1">
      <p:cViewPr varScale="1">
        <p:scale>
          <a:sx n="103" d="100"/>
          <a:sy n="103" d="100"/>
        </p:scale>
        <p:origin x="256"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8466C-3181-724E-AE2D-A596B0759836}" type="datetimeFigureOut">
              <a:rPr lang="en-US" smtClean="0"/>
              <a:t>8/10/19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87D32-BF2E-364C-B78E-5BD03E389C1E}" type="slidenum">
              <a:rPr lang="en-US" smtClean="0"/>
              <a:t>‹#›</a:t>
            </a:fld>
            <a:endParaRPr lang="en-US"/>
          </a:p>
        </p:txBody>
      </p:sp>
    </p:spTree>
    <p:extLst>
      <p:ext uri="{BB962C8B-B14F-4D97-AF65-F5344CB8AC3E}">
        <p14:creationId xmlns:p14="http://schemas.microsoft.com/office/powerpoint/2010/main" val="1776006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charset="-128"/>
              </a:rPr>
              <a:t>This statement is designed to ensure that only original work is submitted into competition.  Students must cite their sources and give appropriate credit to authors.  </a:t>
            </a:r>
          </a:p>
          <a:p>
            <a:endParaRPr lang="en-US" dirty="0"/>
          </a:p>
        </p:txBody>
      </p:sp>
      <p:sp>
        <p:nvSpPr>
          <p:cNvPr id="4" name="Slide Number Placeholder 3"/>
          <p:cNvSpPr>
            <a:spLocks noGrp="1"/>
          </p:cNvSpPr>
          <p:nvPr>
            <p:ph type="sldNum" sz="quarter" idx="10"/>
          </p:nvPr>
        </p:nvSpPr>
        <p:spPr/>
        <p:txBody>
          <a:bodyPr/>
          <a:lstStyle/>
          <a:p>
            <a:fld id="{44787D32-BF2E-364C-B78E-5BD03E389C1E}" type="slidenum">
              <a:rPr lang="en-US" smtClean="0"/>
              <a:t>5</a:t>
            </a:fld>
            <a:endParaRPr lang="en-US"/>
          </a:p>
        </p:txBody>
      </p:sp>
    </p:spTree>
    <p:extLst>
      <p:ext uri="{BB962C8B-B14F-4D97-AF65-F5344CB8AC3E}">
        <p14:creationId xmlns:p14="http://schemas.microsoft.com/office/powerpoint/2010/main" val="125838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charset="-128"/>
              </a:rPr>
              <a:t>Page limits are in place to aid in the review process.  Judges do not have time to read 50 and 60 page reports.  Page limits require students to be concise and state the most important information in their writing.</a:t>
            </a:r>
          </a:p>
          <a:p>
            <a:endParaRPr lang="en-US" dirty="0"/>
          </a:p>
        </p:txBody>
      </p:sp>
      <p:sp>
        <p:nvSpPr>
          <p:cNvPr id="4" name="Slide Number Placeholder 3"/>
          <p:cNvSpPr>
            <a:spLocks noGrp="1"/>
          </p:cNvSpPr>
          <p:nvPr>
            <p:ph type="sldNum" sz="quarter" idx="10"/>
          </p:nvPr>
        </p:nvSpPr>
        <p:spPr/>
        <p:txBody>
          <a:bodyPr/>
          <a:lstStyle/>
          <a:p>
            <a:fld id="{44787D32-BF2E-364C-B78E-5BD03E389C1E}" type="slidenum">
              <a:rPr lang="en-US" smtClean="0"/>
              <a:t>8</a:t>
            </a:fld>
            <a:endParaRPr lang="en-US"/>
          </a:p>
        </p:txBody>
      </p:sp>
    </p:spTree>
    <p:extLst>
      <p:ext uri="{BB962C8B-B14F-4D97-AF65-F5344CB8AC3E}">
        <p14:creationId xmlns:p14="http://schemas.microsoft.com/office/powerpoint/2010/main" val="1921064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ea typeface="ＭＳ Ｐゴシック" charset="-128"/>
              </a:rPr>
              <a:t>Again, this rule is in place to aid in the review of written entries. The more uniform entries are in structure, the easier it is for the judge to find information and evaluate each section.</a:t>
            </a:r>
          </a:p>
        </p:txBody>
      </p:sp>
      <p:sp>
        <p:nvSpPr>
          <p:cNvPr id="4" name="Slide Number Placeholder 3"/>
          <p:cNvSpPr>
            <a:spLocks noGrp="1"/>
          </p:cNvSpPr>
          <p:nvPr>
            <p:ph type="sldNum" sz="quarter" idx="10"/>
          </p:nvPr>
        </p:nvSpPr>
        <p:spPr/>
        <p:txBody>
          <a:bodyPr/>
          <a:lstStyle/>
          <a:p>
            <a:fld id="{44787D32-BF2E-364C-B78E-5BD03E389C1E}" type="slidenum">
              <a:rPr lang="en-US" smtClean="0"/>
              <a:t>9</a:t>
            </a:fld>
            <a:endParaRPr lang="en-US"/>
          </a:p>
        </p:txBody>
      </p:sp>
    </p:spTree>
    <p:extLst>
      <p:ext uri="{BB962C8B-B14F-4D97-AF65-F5344CB8AC3E}">
        <p14:creationId xmlns:p14="http://schemas.microsoft.com/office/powerpoint/2010/main" val="195817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charset="-128"/>
              </a:rPr>
              <a:t>This rule is in place to reinforce the importance of submitting professional-quality work.</a:t>
            </a:r>
          </a:p>
          <a:p>
            <a:endParaRPr lang="en-US" dirty="0"/>
          </a:p>
        </p:txBody>
      </p:sp>
      <p:sp>
        <p:nvSpPr>
          <p:cNvPr id="4" name="Slide Number Placeholder 3"/>
          <p:cNvSpPr>
            <a:spLocks noGrp="1"/>
          </p:cNvSpPr>
          <p:nvPr>
            <p:ph type="sldNum" sz="quarter" idx="10"/>
          </p:nvPr>
        </p:nvSpPr>
        <p:spPr/>
        <p:txBody>
          <a:bodyPr/>
          <a:lstStyle/>
          <a:p>
            <a:fld id="{44787D32-BF2E-364C-B78E-5BD03E389C1E}" type="slidenum">
              <a:rPr lang="en-US" smtClean="0"/>
              <a:t>10</a:t>
            </a:fld>
            <a:endParaRPr lang="en-US"/>
          </a:p>
        </p:txBody>
      </p:sp>
    </p:spTree>
    <p:extLst>
      <p:ext uri="{BB962C8B-B14F-4D97-AF65-F5344CB8AC3E}">
        <p14:creationId xmlns:p14="http://schemas.microsoft.com/office/powerpoint/2010/main" val="148602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charset="-128"/>
              </a:rPr>
              <a:t>This rule is in place to assist DECA with handling entries at ICDC.  Thousands of written projects are submitted at ICDC and they must be transported and stored in boxes.  Uniform sizing helps with these issues.</a:t>
            </a:r>
          </a:p>
          <a:p>
            <a:endParaRPr lang="en-US" dirty="0"/>
          </a:p>
        </p:txBody>
      </p:sp>
      <p:sp>
        <p:nvSpPr>
          <p:cNvPr id="4" name="Slide Number Placeholder 3"/>
          <p:cNvSpPr>
            <a:spLocks noGrp="1"/>
          </p:cNvSpPr>
          <p:nvPr>
            <p:ph type="sldNum" sz="quarter" idx="10"/>
          </p:nvPr>
        </p:nvSpPr>
        <p:spPr/>
        <p:txBody>
          <a:bodyPr/>
          <a:lstStyle/>
          <a:p>
            <a:fld id="{44787D32-BF2E-364C-B78E-5BD03E389C1E}" type="slidenum">
              <a:rPr lang="en-US" smtClean="0"/>
              <a:t>11</a:t>
            </a:fld>
            <a:endParaRPr lang="en-US"/>
          </a:p>
        </p:txBody>
      </p:sp>
    </p:spTree>
    <p:extLst>
      <p:ext uri="{BB962C8B-B14F-4D97-AF65-F5344CB8AC3E}">
        <p14:creationId xmlns:p14="http://schemas.microsoft.com/office/powerpoint/2010/main" val="470588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46720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418446" y="616136"/>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418446" y="193217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8446" y="2756086"/>
            <a:ext cx="5157787" cy="3070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750858" y="193217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50858" y="2756086"/>
            <a:ext cx="5183188" cy="3070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860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76914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363070" y="383054"/>
            <a:ext cx="10515600" cy="1325563"/>
          </a:xfrm>
        </p:spPr>
        <p:txBody>
          <a:bodyPr/>
          <a:lstStyle/>
          <a:p>
            <a:r>
              <a:rPr lang="en-US" dirty="0"/>
              <a:t>CLICK TO EDIT MASTER TITLE STYLE</a:t>
            </a:r>
          </a:p>
        </p:txBody>
      </p:sp>
    </p:spTree>
    <p:extLst>
      <p:ext uri="{BB962C8B-B14F-4D97-AF65-F5344CB8AC3E}">
        <p14:creationId xmlns:p14="http://schemas.microsoft.com/office/powerpoint/2010/main" val="1043297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1600" y="6217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4379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32658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1600" y="68449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5007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15173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3" name="Picture 2" descr="CPL Title Slide Blan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0" y="2857500"/>
            <a:ext cx="10972800" cy="11430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89968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2641600" y="6096000"/>
            <a:ext cx="2336800" cy="45720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5181600" y="6096000"/>
            <a:ext cx="3352800" cy="45720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096000"/>
            <a:ext cx="2540000" cy="457200"/>
          </a:xfrm>
          <a:prstGeom prst="rect">
            <a:avLst/>
          </a:prstGeom>
          <a:ln/>
        </p:spPr>
        <p:txBody>
          <a:bodyPr/>
          <a:lstStyle>
            <a:lvl1pPr>
              <a:defRPr/>
            </a:lvl1pPr>
          </a:lstStyle>
          <a:p>
            <a:pPr>
              <a:defRPr/>
            </a:pPr>
            <a:fld id="{6F23A674-6930-7F41-BA17-EEAEE4F19676}" type="slidenum">
              <a:rPr lang="en-US" altLang="en-US"/>
              <a:pPr>
                <a:defRPr/>
              </a:pPr>
              <a:t>‹#›</a:t>
            </a:fld>
            <a:endParaRPr lang="en-US" altLang="en-US"/>
          </a:p>
        </p:txBody>
      </p:sp>
    </p:spTree>
    <p:extLst>
      <p:ext uri="{BB962C8B-B14F-4D97-AF65-F5344CB8AC3E}">
        <p14:creationId xmlns:p14="http://schemas.microsoft.com/office/powerpoint/2010/main" val="839354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ctrTitle" hasCustomPrompt="1"/>
          </p:nvPr>
        </p:nvSpPr>
        <p:spPr>
          <a:xfrm>
            <a:off x="726135"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726135"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38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569259" y="714748"/>
            <a:ext cx="9569824" cy="1325563"/>
          </a:xfrm>
        </p:spPr>
        <p:txBody>
          <a:bodyPr/>
          <a:lstStyle/>
          <a:p>
            <a:r>
              <a:rPr lang="en-US" dirty="0"/>
              <a:t>CLICK TO EDIT MASTER TITLE STYLE</a:t>
            </a:r>
          </a:p>
        </p:txBody>
      </p:sp>
      <p:sp>
        <p:nvSpPr>
          <p:cNvPr id="3" name="Content Placeholder 2"/>
          <p:cNvSpPr>
            <a:spLocks noGrp="1"/>
          </p:cNvSpPr>
          <p:nvPr>
            <p:ph idx="1"/>
          </p:nvPr>
        </p:nvSpPr>
        <p:spPr>
          <a:xfrm>
            <a:off x="569259" y="2175248"/>
            <a:ext cx="9569824" cy="3786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6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831850" y="1091173"/>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970898"/>
            <a:ext cx="10515600" cy="97761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097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661520" y="1449761"/>
            <a:ext cx="9692715"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61520" y="4329486"/>
            <a:ext cx="9692715" cy="97761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49966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3750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750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34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282388" y="535455"/>
            <a:ext cx="10515600" cy="1325563"/>
          </a:xfrm>
        </p:spPr>
        <p:txBody>
          <a:bodyPr/>
          <a:lstStyle/>
          <a:p>
            <a:r>
              <a:rPr lang="en-US" dirty="0"/>
              <a:t>CLICK TO EDIT MASTER TITLE STYLE</a:t>
            </a:r>
          </a:p>
        </p:txBody>
      </p:sp>
      <p:sp>
        <p:nvSpPr>
          <p:cNvPr id="3" name="Content Placeholder 2"/>
          <p:cNvSpPr>
            <a:spLocks noGrp="1"/>
          </p:cNvSpPr>
          <p:nvPr>
            <p:ph sz="half" idx="1"/>
          </p:nvPr>
        </p:nvSpPr>
        <p:spPr>
          <a:xfrm>
            <a:off x="282388" y="1995955"/>
            <a:ext cx="5181600" cy="3750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6388" y="1995955"/>
            <a:ext cx="5181600" cy="3750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14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2" name="Title 1"/>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070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70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7862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7843752"/>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60" r:id="rId4"/>
    <p:sldLayoutId id="2147483651" r:id="rId5"/>
    <p:sldLayoutId id="2147483661" r:id="rId6"/>
    <p:sldLayoutId id="2147483652" r:id="rId7"/>
    <p:sldLayoutId id="2147483662" r:id="rId8"/>
    <p:sldLayoutId id="2147483653" r:id="rId9"/>
    <p:sldLayoutId id="2147483664" r:id="rId10"/>
    <p:sldLayoutId id="2147483654" r:id="rId11"/>
    <p:sldLayoutId id="2147483663" r:id="rId12"/>
    <p:sldLayoutId id="2147483656" r:id="rId13"/>
    <p:sldLayoutId id="2147483657" r:id="rId14"/>
    <p:sldLayoutId id="2147483665" r:id="rId15"/>
    <p:sldLayoutId id="2147483666" r:id="rId16"/>
  </p:sldLayoutIdLst>
  <p:txStyles>
    <p:titleStyle>
      <a:lvl1pPr algn="l" defTabSz="914400" rtl="0" eaLnBrk="1" latinLnBrk="0" hangingPunct="1">
        <a:lnSpc>
          <a:spcPct val="90000"/>
        </a:lnSpc>
        <a:spcBef>
          <a:spcPct val="0"/>
        </a:spcBef>
        <a:buNone/>
        <a:defRPr sz="4400" b="0" i="0" kern="1200" spc="-300">
          <a:solidFill>
            <a:schemeClr val="tx1"/>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lumMod val="50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b="0" i="0" kern="1200">
          <a:solidFill>
            <a:schemeClr val="bg1">
              <a:lumMod val="50000"/>
            </a:schemeClr>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2000" b="0" i="0" kern="1200">
          <a:solidFill>
            <a:schemeClr val="bg1">
              <a:lumMod val="50000"/>
            </a:schemeClr>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chemeClr val="bg1">
              <a:lumMod val="50000"/>
            </a:schemeClr>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chemeClr val="bg1">
              <a:lumMod val="50000"/>
            </a:schemeClr>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wmf"/></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Tree>
    <p:extLst>
      <p:ext uri="{BB962C8B-B14F-4D97-AF65-F5344CB8AC3E}">
        <p14:creationId xmlns:p14="http://schemas.microsoft.com/office/powerpoint/2010/main" val="1602680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6. Entry must be typed. Handwritten corrections, notes, charts and graphs will be penalized.</a:t>
            </a:r>
          </a:p>
        </p:txBody>
      </p:sp>
      <p:sp>
        <p:nvSpPr>
          <p:cNvPr id="3" name="Content Placeholder 2"/>
          <p:cNvSpPr>
            <a:spLocks noGrp="1"/>
          </p:cNvSpPr>
          <p:nvPr>
            <p:ph idx="1"/>
          </p:nvPr>
        </p:nvSpPr>
        <p:spPr>
          <a:xfrm>
            <a:off x="569259" y="2175248"/>
            <a:ext cx="9569824" cy="3786281"/>
          </a:xfrm>
        </p:spPr>
        <p:txBody>
          <a:bodyPr>
            <a:normAutofit/>
          </a:bodyPr>
          <a:lstStyle/>
          <a:p>
            <a:pPr marL="0" indent="0">
              <a:buNone/>
            </a:pPr>
            <a:r>
              <a:rPr lang="en-US" altLang="en-US" b="1" dirty="0"/>
              <a:t>5 POINTS PENALTY</a:t>
            </a:r>
          </a:p>
          <a:p>
            <a:r>
              <a:rPr lang="en-US" altLang="en-US" dirty="0"/>
              <a:t>No handwritten corrections</a:t>
            </a:r>
          </a:p>
          <a:p>
            <a:r>
              <a:rPr lang="en-US" altLang="en-US" dirty="0"/>
              <a:t>Charts and graphs must be typed</a:t>
            </a:r>
          </a:p>
          <a:p>
            <a:r>
              <a:rPr lang="en-US" altLang="en-US" dirty="0"/>
              <a:t>No handwritten page numbers</a:t>
            </a:r>
          </a:p>
          <a:p>
            <a:r>
              <a:rPr lang="en-US" altLang="en-US" dirty="0"/>
              <a:t>Don’t submit the exact copy from state/provincial conference – it may have comments from judges written on it.</a:t>
            </a:r>
          </a:p>
          <a:p>
            <a:endParaRPr lang="en-US" altLang="en-US" dirty="0"/>
          </a:p>
        </p:txBody>
      </p:sp>
    </p:spTree>
    <p:extLst>
      <p:ext uri="{BB962C8B-B14F-4D97-AF65-F5344CB8AC3E}">
        <p14:creationId xmlns:p14="http://schemas.microsoft.com/office/powerpoint/2010/main" val="187572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7. Paper is 8 ½ inches by 11 inches. No fold-outs, attachments, tabs used.</a:t>
            </a:r>
          </a:p>
        </p:txBody>
      </p:sp>
      <p:sp>
        <p:nvSpPr>
          <p:cNvPr id="3" name="Content Placeholder 2"/>
          <p:cNvSpPr>
            <a:spLocks noGrp="1"/>
          </p:cNvSpPr>
          <p:nvPr>
            <p:ph idx="1"/>
          </p:nvPr>
        </p:nvSpPr>
        <p:spPr>
          <a:xfrm>
            <a:off x="569259" y="2175248"/>
            <a:ext cx="5630819" cy="3786281"/>
          </a:xfrm>
        </p:spPr>
        <p:txBody>
          <a:bodyPr>
            <a:normAutofit/>
          </a:bodyPr>
          <a:lstStyle/>
          <a:p>
            <a:pPr marL="0" indent="0">
              <a:buNone/>
            </a:pPr>
            <a:r>
              <a:rPr lang="en-US" altLang="en-US" b="1" dirty="0"/>
              <a:t>5 POINTS PENALTY</a:t>
            </a:r>
          </a:p>
          <a:p>
            <a:r>
              <a:rPr lang="en-US" altLang="en-US" dirty="0"/>
              <a:t>Nothing should extend past the dimensions of the paper</a:t>
            </a:r>
          </a:p>
          <a:p>
            <a:endParaRPr lang="en-US" altLang="en-US" dirty="0"/>
          </a:p>
        </p:txBody>
      </p:sp>
      <p:pic>
        <p:nvPicPr>
          <p:cNvPr id="4" name="Picture 7" descr="119599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C90030367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412" y="2327648"/>
            <a:ext cx="37131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536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8. The written entry follows the format guidelines.</a:t>
            </a:r>
          </a:p>
        </p:txBody>
      </p:sp>
      <p:sp>
        <p:nvSpPr>
          <p:cNvPr id="3" name="Content Placeholder 2"/>
          <p:cNvSpPr>
            <a:spLocks noGrp="1"/>
          </p:cNvSpPr>
          <p:nvPr>
            <p:ph idx="1"/>
          </p:nvPr>
        </p:nvSpPr>
        <p:spPr>
          <a:xfrm>
            <a:off x="569259" y="2175248"/>
            <a:ext cx="5898448" cy="3786281"/>
          </a:xfrm>
        </p:spPr>
        <p:txBody>
          <a:bodyPr>
            <a:normAutofit/>
          </a:bodyPr>
          <a:lstStyle/>
          <a:p>
            <a:pPr marL="0" indent="0">
              <a:buNone/>
            </a:pPr>
            <a:r>
              <a:rPr lang="en-US" altLang="en-US" b="1" dirty="0"/>
              <a:t>5 </a:t>
            </a:r>
            <a:r>
              <a:rPr lang="en-US" altLang="en-US" b="1"/>
              <a:t>POINTS PENALTY</a:t>
            </a:r>
            <a:endParaRPr lang="en-US" altLang="en-US" b="1" dirty="0"/>
          </a:p>
          <a:p>
            <a:r>
              <a:rPr lang="en-US" altLang="en-US" dirty="0"/>
              <a:t>Be sure to use this year’s guidelines</a:t>
            </a:r>
          </a:p>
          <a:p>
            <a:r>
              <a:rPr lang="en-US" altLang="en-US" dirty="0"/>
              <a:t>Each section should be addressed and titled</a:t>
            </a:r>
          </a:p>
          <a:p>
            <a:r>
              <a:rPr lang="en-US" altLang="en-US" dirty="0"/>
              <a:t>Additional subsections are permitted</a:t>
            </a:r>
          </a:p>
          <a:p>
            <a:pPr>
              <a:buNone/>
            </a:pPr>
            <a:endParaRPr lang="en-US" altLang="en-US" dirty="0"/>
          </a:p>
          <a:p>
            <a:endParaRPr lang="en-US"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666495" y="2175248"/>
            <a:ext cx="3762375" cy="3167063"/>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44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8. Continued</a:t>
            </a:r>
          </a:p>
        </p:txBody>
      </p:sp>
      <p:sp>
        <p:nvSpPr>
          <p:cNvPr id="3" name="Content Placeholder 2"/>
          <p:cNvSpPr>
            <a:spLocks noGrp="1"/>
          </p:cNvSpPr>
          <p:nvPr>
            <p:ph idx="1"/>
          </p:nvPr>
        </p:nvSpPr>
        <p:spPr>
          <a:xfrm>
            <a:off x="569259" y="2175248"/>
            <a:ext cx="9569824" cy="3786281"/>
          </a:xfrm>
        </p:spPr>
        <p:txBody>
          <a:bodyPr>
            <a:normAutofit/>
          </a:bodyPr>
          <a:lstStyle/>
          <a:p>
            <a:r>
              <a:rPr lang="en-US" altLang="en-US" dirty="0"/>
              <a:t>At ICDC, the Table of Contents and the Title Page will not be penalty </a:t>
            </a:r>
            <a:r>
              <a:rPr lang="en-US" altLang="en-US"/>
              <a:t>pointed for format.</a:t>
            </a:r>
            <a:endParaRPr lang="en-US" altLang="en-US" dirty="0"/>
          </a:p>
          <a:p>
            <a:r>
              <a:rPr lang="en-US" altLang="en-US" dirty="0"/>
              <a:t>Reviews will begin on page 1, the Executive Summary</a:t>
            </a:r>
            <a:r>
              <a:rPr lang="en-US" altLang="en-US" sz="2400" dirty="0"/>
              <a:t>.</a:t>
            </a:r>
          </a:p>
          <a:p>
            <a:endParaRPr lang="en-US" altLang="en-US" sz="2400" dirty="0"/>
          </a:p>
          <a:p>
            <a:endParaRPr lang="en-US"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54171" y="3889968"/>
            <a:ext cx="4695825" cy="25146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561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9. Written entry must be printed single-sided.</a:t>
            </a:r>
          </a:p>
        </p:txBody>
      </p:sp>
      <p:sp>
        <p:nvSpPr>
          <p:cNvPr id="3" name="Content Placeholder 2"/>
          <p:cNvSpPr>
            <a:spLocks noGrp="1"/>
          </p:cNvSpPr>
          <p:nvPr>
            <p:ph idx="1"/>
          </p:nvPr>
        </p:nvSpPr>
        <p:spPr>
          <a:xfrm>
            <a:off x="569259" y="2175248"/>
            <a:ext cx="9569824" cy="3786281"/>
          </a:xfrm>
        </p:spPr>
        <p:txBody>
          <a:bodyPr>
            <a:normAutofit/>
          </a:bodyPr>
          <a:lstStyle/>
          <a:p>
            <a:r>
              <a:rPr lang="en-US" altLang="en-US" dirty="0"/>
              <a:t>Only use the front side of a sheet of paper. </a:t>
            </a:r>
          </a:p>
          <a:p>
            <a:r>
              <a:rPr lang="en-US" altLang="en-US" dirty="0"/>
              <a:t>Do not print on the back side of the sheet of paper.</a:t>
            </a:r>
            <a:endParaRPr lang="en-US" altLang="en-US" sz="2400" dirty="0"/>
          </a:p>
          <a:p>
            <a:endParaRPr lang="en-US" altLang="en-US" sz="2400" dirty="0"/>
          </a:p>
          <a:p>
            <a:endParaRPr lang="en-US" altLang="en-US" dirty="0"/>
          </a:p>
        </p:txBody>
      </p:sp>
    </p:spTree>
    <p:extLst>
      <p:ext uri="{BB962C8B-B14F-4D97-AF65-F5344CB8AC3E}">
        <p14:creationId xmlns:p14="http://schemas.microsoft.com/office/powerpoint/2010/main" val="4030334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REASONS FOR </a:t>
            </a:r>
            <a:br>
              <a:rPr lang="en-US" dirty="0"/>
            </a:br>
            <a:r>
              <a:rPr lang="en-US" dirty="0"/>
              <a:t>PENALTY POINTS</a:t>
            </a:r>
          </a:p>
        </p:txBody>
      </p:sp>
      <p:sp>
        <p:nvSpPr>
          <p:cNvPr id="3" name="Content Placeholder 2"/>
          <p:cNvSpPr>
            <a:spLocks noGrp="1"/>
          </p:cNvSpPr>
          <p:nvPr>
            <p:ph idx="1"/>
          </p:nvPr>
        </p:nvSpPr>
        <p:spPr/>
        <p:txBody>
          <a:bodyPr/>
          <a:lstStyle/>
          <a:p>
            <a:r>
              <a:rPr lang="en-US" altLang="en-US" dirty="0"/>
              <a:t>Not using the current year’s event guidelines</a:t>
            </a:r>
          </a:p>
          <a:p>
            <a:pPr lvl="1"/>
            <a:r>
              <a:rPr lang="en-US" altLang="en-US" dirty="0"/>
              <a:t>Guidelines change from year to year</a:t>
            </a:r>
          </a:p>
          <a:p>
            <a:r>
              <a:rPr lang="en-US" altLang="en-US" dirty="0"/>
              <a:t>All participants or advisor not signing the Statement of Assurances</a:t>
            </a:r>
          </a:p>
          <a:p>
            <a:r>
              <a:rPr lang="en-US" altLang="en-US" dirty="0"/>
              <a:t>Leaving out sections in the body of the written entry</a:t>
            </a:r>
          </a:p>
          <a:p>
            <a:r>
              <a:rPr lang="en-US" altLang="en-US" dirty="0"/>
              <a:t>Too many pages</a:t>
            </a:r>
          </a:p>
        </p:txBody>
      </p:sp>
    </p:spTree>
    <p:extLst>
      <p:ext uri="{BB962C8B-B14F-4D97-AF65-F5344CB8AC3E}">
        <p14:creationId xmlns:p14="http://schemas.microsoft.com/office/powerpoint/2010/main" val="1536067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Tree>
    <p:extLst>
      <p:ext uri="{BB962C8B-B14F-4D97-AF65-F5344CB8AC3E}">
        <p14:creationId xmlns:p14="http://schemas.microsoft.com/office/powerpoint/2010/main" val="132237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UNDERSTANDING AND AVOIDING PENALTY POINTS</a:t>
            </a:r>
          </a:p>
        </p:txBody>
      </p:sp>
      <p:sp>
        <p:nvSpPr>
          <p:cNvPr id="15363" name="Rectangle 3"/>
          <p:cNvSpPr>
            <a:spLocks noGrp="1" noChangeArrowheads="1"/>
          </p:cNvSpPr>
          <p:nvPr>
            <p:ph type="body" idx="1"/>
          </p:nvPr>
        </p:nvSpPr>
        <p:spPr/>
        <p:txBody>
          <a:bodyPr>
            <a:normAutofit/>
          </a:bodyPr>
          <a:lstStyle/>
          <a:p>
            <a:pPr algn="ctr" eaLnBrk="1" hangingPunct="1">
              <a:buFontTx/>
              <a:buNone/>
            </a:pPr>
            <a:endParaRPr lang="en-US" altLang="en-US" sz="5400" dirty="0">
              <a:solidFill>
                <a:schemeClr val="bg1"/>
              </a:solidFill>
            </a:endParaRPr>
          </a:p>
        </p:txBody>
      </p:sp>
    </p:spTree>
    <p:extLst>
      <p:ext uri="{BB962C8B-B14F-4D97-AF65-F5344CB8AC3E}">
        <p14:creationId xmlns:p14="http://schemas.microsoft.com/office/powerpoint/2010/main" val="971825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PENALTY POINTS?</a:t>
            </a:r>
          </a:p>
        </p:txBody>
      </p:sp>
      <p:sp>
        <p:nvSpPr>
          <p:cNvPr id="3" name="Content Placeholder 2"/>
          <p:cNvSpPr>
            <a:spLocks noGrp="1"/>
          </p:cNvSpPr>
          <p:nvPr>
            <p:ph idx="1"/>
          </p:nvPr>
        </p:nvSpPr>
        <p:spPr/>
        <p:txBody>
          <a:bodyPr/>
          <a:lstStyle/>
          <a:p>
            <a:pPr marL="0" indent="0">
              <a:buNone/>
            </a:pPr>
            <a:r>
              <a:rPr lang="en-US" altLang="en-US" dirty="0"/>
              <a:t>Points deducted from a written report because the report did not follow the criteria established on the Penalty Point Checklist.</a:t>
            </a:r>
          </a:p>
          <a:p>
            <a:endParaRPr lang="en-US" dirty="0"/>
          </a:p>
        </p:txBody>
      </p:sp>
    </p:spTree>
    <p:extLst>
      <p:ext uri="{BB962C8B-B14F-4D97-AF65-F5344CB8AC3E}">
        <p14:creationId xmlns:p14="http://schemas.microsoft.com/office/powerpoint/2010/main" val="66355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PENALTY POINT CHECKLIST</a:t>
            </a:r>
          </a:p>
        </p:txBody>
      </p:sp>
      <p:sp>
        <p:nvSpPr>
          <p:cNvPr id="3" name="Content Placeholder 2"/>
          <p:cNvSpPr>
            <a:spLocks noGrp="1"/>
          </p:cNvSpPr>
          <p:nvPr>
            <p:ph idx="1"/>
          </p:nvPr>
        </p:nvSpPr>
        <p:spPr>
          <a:xfrm>
            <a:off x="569259" y="2175248"/>
            <a:ext cx="5764634" cy="3786281"/>
          </a:xfrm>
        </p:spPr>
        <p:txBody>
          <a:bodyPr/>
          <a:lstStyle/>
          <a:p>
            <a:r>
              <a:rPr lang="en-US" altLang="en-US" dirty="0"/>
              <a:t>Page 54 in the 2019-2020 DECA Guide</a:t>
            </a:r>
          </a:p>
          <a:p>
            <a:r>
              <a:rPr lang="en-US" altLang="en-US" dirty="0"/>
              <a:t>Ensures fairness</a:t>
            </a:r>
          </a:p>
          <a:p>
            <a:r>
              <a:rPr lang="en-US" altLang="en-US" dirty="0"/>
              <a:t>Maintains a level/equal playing field for all competitors</a:t>
            </a:r>
          </a:p>
          <a:p>
            <a:r>
              <a:rPr lang="en-US" altLang="en-US" dirty="0"/>
              <a:t>Allows for consistent evaluation by judges</a:t>
            </a:r>
          </a:p>
          <a:p>
            <a:pPr>
              <a:buNone/>
            </a:pPr>
            <a:endParaRPr lang="en-US" altLang="en-US" sz="2400" dirty="0"/>
          </a:p>
          <a:p>
            <a:endParaRPr lang="en-US" altLang="en-US" sz="2400" dirty="0"/>
          </a:p>
          <a:p>
            <a:endParaRPr lang="en-US" dirty="0"/>
          </a:p>
        </p:txBody>
      </p:sp>
      <p:pic>
        <p:nvPicPr>
          <p:cNvPr id="6" name="Picture 5">
            <a:extLst>
              <a:ext uri="{FF2B5EF4-FFF2-40B4-BE49-F238E27FC236}">
                <a16:creationId xmlns:a16="http://schemas.microsoft.com/office/drawing/2014/main" id="{8F3C73DA-0596-D749-80D0-3F9D8AF2E4EE}"/>
              </a:ext>
            </a:extLst>
          </p:cNvPr>
          <p:cNvPicPr>
            <a:picLocks noChangeAspect="1"/>
          </p:cNvPicPr>
          <p:nvPr/>
        </p:nvPicPr>
        <p:blipFill>
          <a:blip r:embed="rId2"/>
          <a:stretch>
            <a:fillRect/>
          </a:stretch>
        </p:blipFill>
        <p:spPr>
          <a:xfrm>
            <a:off x="6695360" y="1832537"/>
            <a:ext cx="3443723" cy="4471701"/>
          </a:xfrm>
          <a:prstGeom prst="rect">
            <a:avLst/>
          </a:prstGeom>
          <a:ln w="19050">
            <a:solidFill>
              <a:schemeClr val="tx1"/>
            </a:solidFill>
          </a:ln>
        </p:spPr>
      </p:pic>
    </p:spTree>
    <p:extLst>
      <p:ext uri="{BB962C8B-B14F-4D97-AF65-F5344CB8AC3E}">
        <p14:creationId xmlns:p14="http://schemas.microsoft.com/office/powerpoint/2010/main" val="788545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The Written Event Statement of Assurances and Academic Integrity must be signed and submitted with the entry. </a:t>
            </a:r>
          </a:p>
        </p:txBody>
      </p:sp>
      <p:sp>
        <p:nvSpPr>
          <p:cNvPr id="3" name="Content Placeholder 2"/>
          <p:cNvSpPr>
            <a:spLocks noGrp="1"/>
          </p:cNvSpPr>
          <p:nvPr>
            <p:ph idx="1"/>
          </p:nvPr>
        </p:nvSpPr>
        <p:spPr>
          <a:xfrm>
            <a:off x="569259" y="2175248"/>
            <a:ext cx="6032263" cy="3786281"/>
          </a:xfrm>
        </p:spPr>
        <p:txBody>
          <a:bodyPr/>
          <a:lstStyle/>
          <a:p>
            <a:pPr marL="0" indent="0">
              <a:buNone/>
            </a:pPr>
            <a:r>
              <a:rPr lang="en-US" altLang="en-US" b="1" dirty="0"/>
              <a:t>15 POINTS PENALTY</a:t>
            </a:r>
          </a:p>
          <a:p>
            <a:r>
              <a:rPr lang="en-US" altLang="en-US" dirty="0"/>
              <a:t>Page 55 in the 2019-2020 DECA Guide</a:t>
            </a:r>
          </a:p>
          <a:p>
            <a:r>
              <a:rPr lang="en-US" altLang="en-US" dirty="0"/>
              <a:t>Must be signed by advisor and ALL participants</a:t>
            </a:r>
          </a:p>
          <a:p>
            <a:r>
              <a:rPr lang="en-US" altLang="en-US" dirty="0"/>
              <a:t>Hole punch and place in front of the folio</a:t>
            </a:r>
          </a:p>
          <a:p>
            <a:endParaRPr lang="en-US" dirty="0"/>
          </a:p>
        </p:txBody>
      </p:sp>
      <p:pic>
        <p:nvPicPr>
          <p:cNvPr id="6" name="Picture 5">
            <a:extLst>
              <a:ext uri="{FF2B5EF4-FFF2-40B4-BE49-F238E27FC236}">
                <a16:creationId xmlns:a16="http://schemas.microsoft.com/office/drawing/2014/main" id="{9D5119B8-DA09-7042-8AF3-DAFE8A748F5C}"/>
              </a:ext>
            </a:extLst>
          </p:cNvPr>
          <p:cNvPicPr>
            <a:picLocks noChangeAspect="1"/>
          </p:cNvPicPr>
          <p:nvPr/>
        </p:nvPicPr>
        <p:blipFill>
          <a:blip r:embed="rId3"/>
          <a:stretch>
            <a:fillRect/>
          </a:stretch>
        </p:blipFill>
        <p:spPr>
          <a:xfrm>
            <a:off x="6699886" y="2490951"/>
            <a:ext cx="3087161" cy="4008703"/>
          </a:xfrm>
          <a:prstGeom prst="rect">
            <a:avLst/>
          </a:prstGeom>
          <a:ln w="15875">
            <a:solidFill>
              <a:srgbClr val="000000"/>
            </a:solidFill>
          </a:ln>
        </p:spPr>
      </p:pic>
    </p:spTree>
    <p:extLst>
      <p:ext uri="{BB962C8B-B14F-4D97-AF65-F5344CB8AC3E}">
        <p14:creationId xmlns:p14="http://schemas.microsoft.com/office/powerpoint/2010/main" val="1697099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5AFF65-CC0A-FC49-A1A5-AE08F3180E3E}"/>
              </a:ext>
            </a:extLst>
          </p:cNvPr>
          <p:cNvPicPr>
            <a:picLocks noChangeAspect="1"/>
          </p:cNvPicPr>
          <p:nvPr/>
        </p:nvPicPr>
        <p:blipFill>
          <a:blip r:embed="rId2"/>
          <a:stretch>
            <a:fillRect/>
          </a:stretch>
        </p:blipFill>
        <p:spPr>
          <a:xfrm>
            <a:off x="6931642" y="2040311"/>
            <a:ext cx="3590144" cy="3590144"/>
          </a:xfrm>
          <a:prstGeom prst="rect">
            <a:avLst/>
          </a:prstGeom>
        </p:spPr>
      </p:pic>
      <p:sp>
        <p:nvSpPr>
          <p:cNvPr id="2" name="Title 1"/>
          <p:cNvSpPr>
            <a:spLocks noGrp="1"/>
          </p:cNvSpPr>
          <p:nvPr>
            <p:ph type="title"/>
          </p:nvPr>
        </p:nvSpPr>
        <p:spPr/>
        <p:txBody>
          <a:bodyPr>
            <a:normAutofit/>
          </a:bodyPr>
          <a:lstStyle/>
          <a:p>
            <a:r>
              <a:rPr lang="en-US" dirty="0"/>
              <a:t>2. Entries must be submitted in an official DECA written event folio.</a:t>
            </a:r>
          </a:p>
        </p:txBody>
      </p:sp>
      <p:sp>
        <p:nvSpPr>
          <p:cNvPr id="3" name="Content Placeholder 2"/>
          <p:cNvSpPr>
            <a:spLocks noGrp="1"/>
          </p:cNvSpPr>
          <p:nvPr>
            <p:ph idx="1"/>
          </p:nvPr>
        </p:nvSpPr>
        <p:spPr>
          <a:xfrm>
            <a:off x="569259" y="2175248"/>
            <a:ext cx="6032263" cy="3786281"/>
          </a:xfrm>
        </p:spPr>
        <p:txBody>
          <a:bodyPr/>
          <a:lstStyle/>
          <a:p>
            <a:pPr marL="0" indent="0">
              <a:buNone/>
            </a:pPr>
            <a:r>
              <a:rPr lang="en-US" altLang="en-US" b="1" dirty="0"/>
              <a:t>5 POINTS PENALTY</a:t>
            </a:r>
          </a:p>
          <a:p>
            <a:r>
              <a:rPr lang="en-US" altLang="en-US" dirty="0"/>
              <a:t>Place the entire written report, Statement of Assurances, title page, table of contents, appendix, etc. in a folio.</a:t>
            </a:r>
          </a:p>
          <a:p>
            <a:r>
              <a:rPr lang="en-US" altLang="en-US" dirty="0"/>
              <a:t>Available from Shop DECA</a:t>
            </a:r>
          </a:p>
        </p:txBody>
      </p:sp>
      <p:pic>
        <p:nvPicPr>
          <p:cNvPr id="5" name="Picture 6" descr="Folio"/>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3041120" y="5084218"/>
            <a:ext cx="1356270" cy="16189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decaimages_2136_111174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10" y="4929385"/>
            <a:ext cx="2204132" cy="192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312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Sheet protectors may not be used.</a:t>
            </a:r>
          </a:p>
        </p:txBody>
      </p:sp>
      <p:sp>
        <p:nvSpPr>
          <p:cNvPr id="3" name="Content Placeholder 2"/>
          <p:cNvSpPr>
            <a:spLocks noGrp="1"/>
          </p:cNvSpPr>
          <p:nvPr>
            <p:ph idx="1"/>
          </p:nvPr>
        </p:nvSpPr>
        <p:spPr>
          <a:xfrm>
            <a:off x="569259" y="2175248"/>
            <a:ext cx="6032263" cy="3786281"/>
          </a:xfrm>
        </p:spPr>
        <p:txBody>
          <a:bodyPr/>
          <a:lstStyle/>
          <a:p>
            <a:pPr marL="0" indent="0">
              <a:buNone/>
            </a:pPr>
            <a:r>
              <a:rPr lang="en-US" altLang="en-US" b="1" dirty="0"/>
              <a:t>5 POINTS PENALTY</a:t>
            </a:r>
          </a:p>
          <a:p>
            <a:r>
              <a:rPr lang="en-US" altLang="en-US" dirty="0"/>
              <a:t>Do not place pages from written entry in sheet protectors.</a:t>
            </a:r>
          </a:p>
        </p:txBody>
      </p:sp>
      <p:pic>
        <p:nvPicPr>
          <p:cNvPr id="7" name="Picture 7" descr="11-Holes-A4-Sheet-Protector-Refill-Folder-NL-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514601"/>
            <a:ext cx="3767138"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MC90030367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2438400"/>
            <a:ext cx="30321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166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 Limited to the number of pages specified in the guidelines (plus title page and table of contents).</a:t>
            </a:r>
          </a:p>
        </p:txBody>
      </p:sp>
      <p:sp>
        <p:nvSpPr>
          <p:cNvPr id="3" name="Content Placeholder 2"/>
          <p:cNvSpPr>
            <a:spLocks noGrp="1"/>
          </p:cNvSpPr>
          <p:nvPr>
            <p:ph idx="1"/>
          </p:nvPr>
        </p:nvSpPr>
        <p:spPr>
          <a:xfrm>
            <a:off x="569259" y="2175248"/>
            <a:ext cx="9569824" cy="3786281"/>
          </a:xfrm>
        </p:spPr>
        <p:txBody>
          <a:bodyPr/>
          <a:lstStyle/>
          <a:p>
            <a:pPr marL="0" indent="0">
              <a:buNone/>
            </a:pPr>
            <a:r>
              <a:rPr lang="en-US" altLang="en-US" b="1" dirty="0"/>
              <a:t>5 POINTS PENALTY PER PAGE</a:t>
            </a:r>
          </a:p>
          <a:p>
            <a:r>
              <a:rPr lang="en-US" altLang="en-US" dirty="0"/>
              <a:t>10 pages max for EIP, ESB, IMCE, IMCP, IMCS, SMG</a:t>
            </a:r>
          </a:p>
          <a:p>
            <a:r>
              <a:rPr lang="en-US" altLang="en-US" dirty="0"/>
              <a:t>20 pages max for BOR, BMOR, FOR, HTOR, SEOR, PMBS, PMCD, PMCA, PMCG, PMFL, PMSP, EFB, EIB, EBG, and IBP.</a:t>
            </a:r>
          </a:p>
          <a:p>
            <a:r>
              <a:rPr lang="en-US" altLang="en-US" dirty="0"/>
              <a:t>Entire entry may be single-spaced. It can also be double-spaced, but that is no longer a requirement.</a:t>
            </a:r>
          </a:p>
        </p:txBody>
      </p:sp>
    </p:spTree>
    <p:extLst>
      <p:ext uri="{BB962C8B-B14F-4D97-AF65-F5344CB8AC3E}">
        <p14:creationId xmlns:p14="http://schemas.microsoft.com/office/powerpoint/2010/main" val="1834546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5. All pages are numbered in sequence starting with the executive summary and ending with the final page of the appendix.</a:t>
            </a:r>
          </a:p>
        </p:txBody>
      </p:sp>
      <p:sp>
        <p:nvSpPr>
          <p:cNvPr id="3" name="Content Placeholder 2"/>
          <p:cNvSpPr>
            <a:spLocks noGrp="1"/>
          </p:cNvSpPr>
          <p:nvPr>
            <p:ph idx="1"/>
          </p:nvPr>
        </p:nvSpPr>
        <p:spPr>
          <a:xfrm>
            <a:off x="569259" y="2643596"/>
            <a:ext cx="6032263" cy="3786281"/>
          </a:xfrm>
        </p:spPr>
        <p:txBody>
          <a:bodyPr/>
          <a:lstStyle/>
          <a:p>
            <a:pPr marL="0" indent="0">
              <a:buNone/>
            </a:pPr>
            <a:r>
              <a:rPr lang="en-US" altLang="en-US" b="1" dirty="0"/>
              <a:t>5 POINTS PENALTY</a:t>
            </a:r>
          </a:p>
          <a:p>
            <a:r>
              <a:rPr lang="en-US" altLang="en-US" dirty="0"/>
              <a:t>The Title Page and the Table of Contents should </a:t>
            </a:r>
            <a:r>
              <a:rPr lang="en-US" altLang="en-US" b="1" dirty="0"/>
              <a:t>not</a:t>
            </a:r>
            <a:r>
              <a:rPr lang="en-US" altLang="en-US" dirty="0"/>
              <a:t> be numbered</a:t>
            </a:r>
          </a:p>
          <a:p>
            <a:r>
              <a:rPr lang="en-US" altLang="en-US" dirty="0"/>
              <a:t>The Executive Summary should be page 1</a:t>
            </a:r>
          </a:p>
          <a:p>
            <a:r>
              <a:rPr lang="en-US" altLang="en-US" dirty="0"/>
              <a:t>Ensure graphics don’t cover page numbers</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6802240" y="2845532"/>
            <a:ext cx="5265379" cy="3786188"/>
          </a:xfrm>
          <a:prstGeom prst="rect">
            <a:avLst/>
          </a:prstGeom>
          <a:ln w="38100" cap="sq">
            <a:solidFill>
              <a:srgbClr val="000000"/>
            </a:solidFill>
            <a:miter lim="800000"/>
            <a:headEnd/>
            <a:tailEnd/>
          </a:ln>
          <a:effectLst>
            <a:outerShdw blurRad="50800" dist="38100" dir="2700000" algn="tl" rotWithShape="0">
              <a:srgbClr val="000000">
                <a:alpha val="42998"/>
              </a:srgbClr>
            </a:outerShdw>
          </a:effectLst>
        </p:spPr>
      </p:pic>
    </p:spTree>
    <p:extLst>
      <p:ext uri="{BB962C8B-B14F-4D97-AF65-F5344CB8AC3E}">
        <p14:creationId xmlns:p14="http://schemas.microsoft.com/office/powerpoint/2010/main" val="286224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1919</TotalTime>
  <Words>711</Words>
  <Application>Microsoft Macintosh PowerPoint</Application>
  <PresentationFormat>Widescreen</PresentationFormat>
  <Paragraphs>67</Paragraphs>
  <Slides>16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Gotham Book</vt:lpstr>
      <vt:lpstr>Gotham Medium</vt:lpstr>
      <vt:lpstr>Office Theme</vt:lpstr>
      <vt:lpstr>PowerPoint Presentation</vt:lpstr>
      <vt:lpstr>UNDERSTANDING AND AVOIDING PENALTY POINTS</vt:lpstr>
      <vt:lpstr>WHAT ARE PENALTY POINTS?</vt:lpstr>
      <vt:lpstr>PENALTY POINT CHECKLIST</vt:lpstr>
      <vt:lpstr>1. The Written Event Statement of Assurances and Academic Integrity must be signed and submitted with the entry. </vt:lpstr>
      <vt:lpstr>2. Entries must be submitted in an official DECA written event folio.</vt:lpstr>
      <vt:lpstr>3. Sheet protectors may not be used.</vt:lpstr>
      <vt:lpstr>4. Limited to the number of pages specified in the guidelines (plus title page and table of contents).</vt:lpstr>
      <vt:lpstr>5. All pages are numbered in sequence starting with the executive summary and ending with the final page of the appendix.</vt:lpstr>
      <vt:lpstr>6. Entry must be typed. Handwritten corrections, notes, charts and graphs will be penalized.</vt:lpstr>
      <vt:lpstr>7. Paper is 8 ½ inches by 11 inches. No fold-outs, attachments, tabs used.</vt:lpstr>
      <vt:lpstr>8. The written entry follows the format guidelines.</vt:lpstr>
      <vt:lpstr>8. Continued</vt:lpstr>
      <vt:lpstr>9. Written entry must be printed single-sided.</vt:lpstr>
      <vt:lpstr>COMMON REASONS FOR  PENALTY POINTS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Peterson</dc:creator>
  <cp:lastModifiedBy>Christopher Young</cp:lastModifiedBy>
  <cp:revision>81</cp:revision>
  <cp:lastPrinted>2016-09-02T19:05:46Z</cp:lastPrinted>
  <dcterms:created xsi:type="dcterms:W3CDTF">2016-06-16T12:18:10Z</dcterms:created>
  <dcterms:modified xsi:type="dcterms:W3CDTF">2019-08-10T20:30:33Z</dcterms:modified>
</cp:coreProperties>
</file>